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1"/>
  </p:notesMasterIdLst>
  <p:sldIdLst>
    <p:sldId id="256" r:id="rId2"/>
    <p:sldId id="462" r:id="rId3"/>
    <p:sldId id="463" r:id="rId4"/>
    <p:sldId id="464" r:id="rId5"/>
    <p:sldId id="466" r:id="rId6"/>
    <p:sldId id="473" r:id="rId7"/>
    <p:sldId id="474" r:id="rId8"/>
    <p:sldId id="475" r:id="rId9"/>
    <p:sldId id="465" r:id="rId10"/>
    <p:sldId id="467" r:id="rId11"/>
    <p:sldId id="468" r:id="rId12"/>
    <p:sldId id="476" r:id="rId13"/>
    <p:sldId id="469" r:id="rId14"/>
    <p:sldId id="477" r:id="rId15"/>
    <p:sldId id="470" r:id="rId16"/>
    <p:sldId id="478" r:id="rId17"/>
    <p:sldId id="471" r:id="rId18"/>
    <p:sldId id="479" r:id="rId19"/>
    <p:sldId id="472" r:id="rId2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/>
    <p:restoredTop sz="94674"/>
  </p:normalViewPr>
  <p:slideViewPr>
    <p:cSldViewPr snapToGrid="0">
      <p:cViewPr varScale="1">
        <p:scale>
          <a:sx n="124" d="100"/>
          <a:sy n="124" d="100"/>
        </p:scale>
        <p:origin x="180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480" y="770311"/>
            <a:ext cx="7914527" cy="837421"/>
          </a:xfrm>
          <a:noFill/>
        </p:spPr>
        <p:txBody>
          <a:bodyPr>
            <a:normAutofit fontScale="90000"/>
          </a:bodyPr>
          <a:lstStyle/>
          <a:p>
            <a:r>
              <a:rPr lang="en-US" sz="4400" dirty="0"/>
              <a:t>Lab 9: Introduction to Microsatellites and Measuring Genetic Distance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2169764" y="1628976"/>
            <a:ext cx="4910176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BIOL4174/5174 Conservation Genetics Spring 2018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75B962D-355F-1D45-A56E-B7C8B06D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60" y="2709546"/>
            <a:ext cx="8534400" cy="2799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682" y="308483"/>
            <a:ext cx="6298132" cy="953876"/>
          </a:xfrm>
        </p:spPr>
        <p:txBody>
          <a:bodyPr>
            <a:normAutofit/>
          </a:bodyPr>
          <a:lstStyle/>
          <a:p>
            <a:r>
              <a:rPr lang="en-US" sz="3600" dirty="0"/>
              <a:t>Disadvantages of using </a:t>
            </a:r>
            <a:r>
              <a:rPr lang="en-US" sz="3600" dirty="0" err="1"/>
              <a:t>msats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703783" y="1359462"/>
            <a:ext cx="7925447" cy="244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Mutate too quickly for inferring deeper relationships (=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noisy data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Difficult to model how they evolve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EBE6F-8286-F847-B4D1-8FC849C1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58" y="3815206"/>
            <a:ext cx="2362200" cy="212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271FA6-3396-9345-8E70-5442709FEFA9}"/>
              </a:ext>
            </a:extLst>
          </p:cNvPr>
          <p:cNvSpPr/>
          <p:nvPr/>
        </p:nvSpPr>
        <p:spPr>
          <a:xfrm>
            <a:off x="698303" y="6042619"/>
            <a:ext cx="24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Nucleotide Substitutions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B7FBA-FF37-C147-8CA3-869FF479FE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970" y="3615118"/>
            <a:ext cx="3269182" cy="30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1480619" y="1149070"/>
            <a:ext cx="6449576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Stepwise (add/remove 1 repeat at a time)?</a:t>
            </a:r>
          </a:p>
        </p:txBody>
      </p:sp>
    </p:spTree>
    <p:extLst>
      <p:ext uri="{BB962C8B-B14F-4D97-AF65-F5344CB8AC3E}">
        <p14:creationId xmlns:p14="http://schemas.microsoft.com/office/powerpoint/2010/main" val="1321365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1480619" y="1149070"/>
            <a:ext cx="6449576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Stepwise (add/remove 1 repeat at a time)?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4E9198-74AC-604E-8E01-2CEF5E88D773}"/>
              </a:ext>
            </a:extLst>
          </p:cNvPr>
          <p:cNvGrpSpPr/>
          <p:nvPr/>
        </p:nvGrpSpPr>
        <p:grpSpPr>
          <a:xfrm>
            <a:off x="414574" y="2658233"/>
            <a:ext cx="8445012" cy="3511033"/>
            <a:chOff x="446942" y="3200400"/>
            <a:chExt cx="8445012" cy="35110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916FA6-4F35-A543-A46C-CDA52FA28C60}"/>
                </a:ext>
              </a:extLst>
            </p:cNvPr>
            <p:cNvSpPr txBox="1"/>
            <p:nvPr/>
          </p:nvSpPr>
          <p:spPr>
            <a:xfrm>
              <a:off x="2438400" y="359893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64E916-1555-F342-B06C-0EA30B657BDF}"/>
                </a:ext>
              </a:extLst>
            </p:cNvPr>
            <p:cNvSpPr txBox="1"/>
            <p:nvPr/>
          </p:nvSpPr>
          <p:spPr>
            <a:xfrm>
              <a:off x="3352800" y="3604792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06D42E-39E8-1A4C-A65C-090A71A6D2F8}"/>
                </a:ext>
              </a:extLst>
            </p:cNvPr>
            <p:cNvSpPr txBox="1"/>
            <p:nvPr/>
          </p:nvSpPr>
          <p:spPr>
            <a:xfrm>
              <a:off x="5181600" y="3610653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B48B36-6D14-8C4C-AEE4-9B0E63429222}"/>
                </a:ext>
              </a:extLst>
            </p:cNvPr>
            <p:cNvSpPr txBox="1"/>
            <p:nvPr/>
          </p:nvSpPr>
          <p:spPr>
            <a:xfrm>
              <a:off x="4267200" y="3610653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9101AC-C14D-8643-A97D-C5AD92BD0BA9}"/>
                </a:ext>
              </a:extLst>
            </p:cNvPr>
            <p:cNvSpPr txBox="1"/>
            <p:nvPr/>
          </p:nvSpPr>
          <p:spPr>
            <a:xfrm>
              <a:off x="5334000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036B23-9A13-E040-8792-3B3CE7DC37E8}"/>
                </a:ext>
              </a:extLst>
            </p:cNvPr>
            <p:cNvSpPr txBox="1"/>
            <p:nvPr/>
          </p:nvSpPr>
          <p:spPr>
            <a:xfrm>
              <a:off x="6248400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71BF8A-F4FB-844D-B0DD-A2632ECFCCF8}"/>
                </a:ext>
              </a:extLst>
            </p:cNvPr>
            <p:cNvSpPr txBox="1"/>
            <p:nvPr/>
          </p:nvSpPr>
          <p:spPr>
            <a:xfrm>
              <a:off x="8077200" y="5269468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3E5599-1210-BC49-9AA5-70F61934E726}"/>
                </a:ext>
              </a:extLst>
            </p:cNvPr>
            <p:cNvSpPr txBox="1"/>
            <p:nvPr/>
          </p:nvSpPr>
          <p:spPr>
            <a:xfrm>
              <a:off x="7162800" y="5269468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34357-FCEB-6D4A-AA0B-44741F5A744C}"/>
                </a:ext>
              </a:extLst>
            </p:cNvPr>
            <p:cNvSpPr txBox="1"/>
            <p:nvPr/>
          </p:nvSpPr>
          <p:spPr>
            <a:xfrm>
              <a:off x="1673469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267607-2E1C-2D4D-8E9D-66BCB9936A79}"/>
                </a:ext>
              </a:extLst>
            </p:cNvPr>
            <p:cNvSpPr txBox="1"/>
            <p:nvPr/>
          </p:nvSpPr>
          <p:spPr>
            <a:xfrm>
              <a:off x="759069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1F6842-3E11-FF42-80E4-38CFFEECAC85}"/>
                </a:ext>
              </a:extLst>
            </p:cNvPr>
            <p:cNvSpPr txBox="1"/>
            <p:nvPr/>
          </p:nvSpPr>
          <p:spPr>
            <a:xfrm>
              <a:off x="4419600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890CD27-D8E8-9146-AD55-891E2EEE649E}"/>
                </a:ext>
              </a:extLst>
            </p:cNvPr>
            <p:cNvCxnSpPr/>
            <p:nvPr/>
          </p:nvCxnSpPr>
          <p:spPr>
            <a:xfrm flipH="1">
              <a:off x="1733550" y="3979985"/>
              <a:ext cx="2076450" cy="1066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1D6499-5DD5-3D43-B7E1-3A590B4D2AEF}"/>
                </a:ext>
              </a:extLst>
            </p:cNvPr>
            <p:cNvCxnSpPr/>
            <p:nvPr/>
          </p:nvCxnSpPr>
          <p:spPr>
            <a:xfrm>
              <a:off x="4686300" y="3991708"/>
              <a:ext cx="1969477" cy="1055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610370-551D-CF41-8179-2D88EB7DB310}"/>
                </a:ext>
              </a:extLst>
            </p:cNvPr>
            <p:cNvSpPr txBox="1"/>
            <p:nvPr/>
          </p:nvSpPr>
          <p:spPr>
            <a:xfrm>
              <a:off x="446942" y="463045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9BB176-6245-5546-B258-DE9AC76527A8}"/>
                </a:ext>
              </a:extLst>
            </p:cNvPr>
            <p:cNvSpPr txBox="1"/>
            <p:nvPr/>
          </p:nvSpPr>
          <p:spPr>
            <a:xfrm>
              <a:off x="6781800" y="465398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E2FBBD-FB0C-D049-AD2D-1DEBF399CFF6}"/>
                </a:ext>
              </a:extLst>
            </p:cNvPr>
            <p:cNvSpPr txBox="1"/>
            <p:nvPr/>
          </p:nvSpPr>
          <p:spPr>
            <a:xfrm>
              <a:off x="2587869" y="5257745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B31A91-5FE3-7744-A63F-07B2D798E2CD}"/>
                </a:ext>
              </a:extLst>
            </p:cNvPr>
            <p:cNvSpPr txBox="1"/>
            <p:nvPr/>
          </p:nvSpPr>
          <p:spPr>
            <a:xfrm>
              <a:off x="1673469" y="634210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5E40E0-7BF5-FA4A-BBDB-B3BFBE7A4E50}"/>
                </a:ext>
              </a:extLst>
            </p:cNvPr>
            <p:cNvSpPr txBox="1"/>
            <p:nvPr/>
          </p:nvSpPr>
          <p:spPr>
            <a:xfrm>
              <a:off x="759069" y="634210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3BBA368-356B-BA48-B96B-5A533FA0D0D4}"/>
                </a:ext>
              </a:extLst>
            </p:cNvPr>
            <p:cNvCxnSpPr/>
            <p:nvPr/>
          </p:nvCxnSpPr>
          <p:spPr>
            <a:xfrm flipH="1">
              <a:off x="1905000" y="5697307"/>
              <a:ext cx="19050" cy="600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294F80-E108-4D4C-AF8A-51E778988814}"/>
                </a:ext>
              </a:extLst>
            </p:cNvPr>
            <p:cNvSpPr txBox="1"/>
            <p:nvPr/>
          </p:nvSpPr>
          <p:spPr>
            <a:xfrm>
              <a:off x="457200" y="584387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89B209-46FA-7043-83D2-4E240CEF80D8}"/>
                </a:ext>
              </a:extLst>
            </p:cNvPr>
            <p:cNvSpPr txBox="1"/>
            <p:nvPr/>
          </p:nvSpPr>
          <p:spPr>
            <a:xfrm>
              <a:off x="3033346" y="3200400"/>
              <a:ext cx="2376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Ancestral Sequence</a:t>
              </a: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7782D029-E3EC-1F47-B983-076745E69156}"/>
              </a:ext>
            </a:extLst>
          </p:cNvPr>
          <p:cNvSpPr txBox="1">
            <a:spLocks/>
          </p:cNvSpPr>
          <p:nvPr/>
        </p:nvSpPr>
        <p:spPr>
          <a:xfrm>
            <a:off x="2021437" y="1932648"/>
            <a:ext cx="5196658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‘Stepwise Mutation Model’ (SMM)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A873603-F6E9-BA4F-BF51-E05E55BB5EFD}"/>
              </a:ext>
            </a:extLst>
          </p:cNvPr>
          <p:cNvSpPr txBox="1">
            <a:spLocks/>
          </p:cNvSpPr>
          <p:nvPr/>
        </p:nvSpPr>
        <p:spPr>
          <a:xfrm>
            <a:off x="3759877" y="5305679"/>
            <a:ext cx="5196658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Assumed due to replication ‘slippage’ by DNA polymerase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A65147F-0765-B442-8680-5D7004231FBF}"/>
              </a:ext>
            </a:extLst>
          </p:cNvPr>
          <p:cNvSpPr txBox="1">
            <a:spLocks/>
          </p:cNvSpPr>
          <p:nvPr/>
        </p:nvSpPr>
        <p:spPr>
          <a:xfrm>
            <a:off x="2253409" y="3613094"/>
            <a:ext cx="465514" cy="602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-1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CE0AE1F-CA9C-834D-B391-DC5F5686A311}"/>
              </a:ext>
            </a:extLst>
          </p:cNvPr>
          <p:cNvSpPr txBox="1">
            <a:spLocks/>
          </p:cNvSpPr>
          <p:nvPr/>
        </p:nvSpPr>
        <p:spPr>
          <a:xfrm>
            <a:off x="5602163" y="3603653"/>
            <a:ext cx="465514" cy="602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+1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E857911-3307-C748-9C75-AEA332929D7D}"/>
              </a:ext>
            </a:extLst>
          </p:cNvPr>
          <p:cNvSpPr txBox="1">
            <a:spLocks/>
          </p:cNvSpPr>
          <p:nvPr/>
        </p:nvSpPr>
        <p:spPr>
          <a:xfrm>
            <a:off x="1894662" y="5131699"/>
            <a:ext cx="465514" cy="602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493148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2297915" y="1068150"/>
            <a:ext cx="5001101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Growth by &gt;1 unit at a time?</a:t>
            </a:r>
          </a:p>
        </p:txBody>
      </p:sp>
    </p:spTree>
    <p:extLst>
      <p:ext uri="{BB962C8B-B14F-4D97-AF65-F5344CB8AC3E}">
        <p14:creationId xmlns:p14="http://schemas.microsoft.com/office/powerpoint/2010/main" val="641258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2297915" y="1068150"/>
            <a:ext cx="5001101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Growth by &gt;1 unit at a time?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782D029-E3EC-1F47-B983-076745E69156}"/>
              </a:ext>
            </a:extLst>
          </p:cNvPr>
          <p:cNvSpPr txBox="1">
            <a:spLocks/>
          </p:cNvSpPr>
          <p:nvPr/>
        </p:nvSpPr>
        <p:spPr>
          <a:xfrm>
            <a:off x="2709260" y="1843636"/>
            <a:ext cx="3950485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Two-phase Model (TPM)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A1B913-F3A7-A540-A4B7-EA022B6772E9}"/>
              </a:ext>
            </a:extLst>
          </p:cNvPr>
          <p:cNvGrpSpPr/>
          <p:nvPr/>
        </p:nvGrpSpPr>
        <p:grpSpPr>
          <a:xfrm>
            <a:off x="414574" y="2658233"/>
            <a:ext cx="8445012" cy="3517776"/>
            <a:chOff x="414574" y="2658233"/>
            <a:chExt cx="8445012" cy="35177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916FA6-4F35-A543-A46C-CDA52FA28C60}"/>
                </a:ext>
              </a:extLst>
            </p:cNvPr>
            <p:cNvSpPr txBox="1"/>
            <p:nvPr/>
          </p:nvSpPr>
          <p:spPr>
            <a:xfrm>
              <a:off x="2899644" y="304867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64E916-1555-F342-B06C-0EA30B657BDF}"/>
                </a:ext>
              </a:extLst>
            </p:cNvPr>
            <p:cNvSpPr txBox="1"/>
            <p:nvPr/>
          </p:nvSpPr>
          <p:spPr>
            <a:xfrm>
              <a:off x="3814044" y="3054533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B48B36-6D14-8C4C-AEE4-9B0E63429222}"/>
                </a:ext>
              </a:extLst>
            </p:cNvPr>
            <p:cNvSpPr txBox="1"/>
            <p:nvPr/>
          </p:nvSpPr>
          <p:spPr>
            <a:xfrm>
              <a:off x="4728444" y="3060394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9101AC-C14D-8643-A97D-C5AD92BD0BA9}"/>
                </a:ext>
              </a:extLst>
            </p:cNvPr>
            <p:cNvSpPr txBox="1"/>
            <p:nvPr/>
          </p:nvSpPr>
          <p:spPr>
            <a:xfrm>
              <a:off x="5301632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036B23-9A13-E040-8792-3B3CE7DC37E8}"/>
                </a:ext>
              </a:extLst>
            </p:cNvPr>
            <p:cNvSpPr txBox="1"/>
            <p:nvPr/>
          </p:nvSpPr>
          <p:spPr>
            <a:xfrm>
              <a:off x="6216032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71BF8A-F4FB-844D-B0DD-A2632ECFCCF8}"/>
                </a:ext>
              </a:extLst>
            </p:cNvPr>
            <p:cNvSpPr txBox="1"/>
            <p:nvPr/>
          </p:nvSpPr>
          <p:spPr>
            <a:xfrm>
              <a:off x="8044832" y="472730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3E5599-1210-BC49-9AA5-70F61934E726}"/>
                </a:ext>
              </a:extLst>
            </p:cNvPr>
            <p:cNvSpPr txBox="1"/>
            <p:nvPr/>
          </p:nvSpPr>
          <p:spPr>
            <a:xfrm>
              <a:off x="7130432" y="472730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34357-FCEB-6D4A-AA0B-44741F5A744C}"/>
                </a:ext>
              </a:extLst>
            </p:cNvPr>
            <p:cNvSpPr txBox="1"/>
            <p:nvPr/>
          </p:nvSpPr>
          <p:spPr>
            <a:xfrm>
              <a:off x="1641101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267607-2E1C-2D4D-8E9D-66BCB9936A79}"/>
                </a:ext>
              </a:extLst>
            </p:cNvPr>
            <p:cNvSpPr txBox="1"/>
            <p:nvPr/>
          </p:nvSpPr>
          <p:spPr>
            <a:xfrm>
              <a:off x="726701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1F6842-3E11-FF42-80E4-38CFFEECAC85}"/>
                </a:ext>
              </a:extLst>
            </p:cNvPr>
            <p:cNvSpPr txBox="1"/>
            <p:nvPr/>
          </p:nvSpPr>
          <p:spPr>
            <a:xfrm>
              <a:off x="4387232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890CD27-D8E8-9146-AD55-891E2EEE649E}"/>
                </a:ext>
              </a:extLst>
            </p:cNvPr>
            <p:cNvCxnSpPr/>
            <p:nvPr/>
          </p:nvCxnSpPr>
          <p:spPr>
            <a:xfrm flipH="1">
              <a:off x="1701182" y="3437818"/>
              <a:ext cx="2076450" cy="1066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1D6499-5DD5-3D43-B7E1-3A590B4D2AEF}"/>
                </a:ext>
              </a:extLst>
            </p:cNvPr>
            <p:cNvCxnSpPr/>
            <p:nvPr/>
          </p:nvCxnSpPr>
          <p:spPr>
            <a:xfrm>
              <a:off x="4653932" y="3449541"/>
              <a:ext cx="1969477" cy="1055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610370-551D-CF41-8179-2D88EB7DB310}"/>
                </a:ext>
              </a:extLst>
            </p:cNvPr>
            <p:cNvSpPr txBox="1"/>
            <p:nvPr/>
          </p:nvSpPr>
          <p:spPr>
            <a:xfrm>
              <a:off x="414574" y="4088285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9BB176-6245-5546-B258-DE9AC76527A8}"/>
                </a:ext>
              </a:extLst>
            </p:cNvPr>
            <p:cNvSpPr txBox="1"/>
            <p:nvPr/>
          </p:nvSpPr>
          <p:spPr>
            <a:xfrm>
              <a:off x="6749432" y="4111813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B31A91-5FE3-7744-A63F-07B2D798E2CD}"/>
                </a:ext>
              </a:extLst>
            </p:cNvPr>
            <p:cNvSpPr txBox="1"/>
            <p:nvPr/>
          </p:nvSpPr>
          <p:spPr>
            <a:xfrm>
              <a:off x="1641101" y="5799934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5E40E0-7BF5-FA4A-BBDB-B3BFBE7A4E50}"/>
                </a:ext>
              </a:extLst>
            </p:cNvPr>
            <p:cNvSpPr txBox="1"/>
            <p:nvPr/>
          </p:nvSpPr>
          <p:spPr>
            <a:xfrm>
              <a:off x="726701" y="5799934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3BBA368-356B-BA48-B96B-5A533FA0D0D4}"/>
                </a:ext>
              </a:extLst>
            </p:cNvPr>
            <p:cNvCxnSpPr/>
            <p:nvPr/>
          </p:nvCxnSpPr>
          <p:spPr>
            <a:xfrm flipH="1">
              <a:off x="1872632" y="5155140"/>
              <a:ext cx="19050" cy="600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294F80-E108-4D4C-AF8A-51E778988814}"/>
                </a:ext>
              </a:extLst>
            </p:cNvPr>
            <p:cNvSpPr txBox="1"/>
            <p:nvPr/>
          </p:nvSpPr>
          <p:spPr>
            <a:xfrm>
              <a:off x="424832" y="5301705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89B209-46FA-7043-83D2-4E240CEF80D8}"/>
                </a:ext>
              </a:extLst>
            </p:cNvPr>
            <p:cNvSpPr txBox="1"/>
            <p:nvPr/>
          </p:nvSpPr>
          <p:spPr>
            <a:xfrm>
              <a:off x="3000978" y="2658233"/>
              <a:ext cx="2376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Ancestral Sequence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A873603-F6E9-BA4F-BF51-E05E55BB5EFD}"/>
                </a:ext>
              </a:extLst>
            </p:cNvPr>
            <p:cNvSpPr txBox="1">
              <a:spLocks/>
            </p:cNvSpPr>
            <p:nvPr/>
          </p:nvSpPr>
          <p:spPr>
            <a:xfrm>
              <a:off x="2813109" y="3784377"/>
              <a:ext cx="1289553" cy="6797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solidFill>
                    <a:srgbClr val="FF0000"/>
                  </a:solidFill>
                  <a:latin typeface="+mn-lt"/>
                </a:rPr>
                <a:t>Rate </a:t>
              </a:r>
              <a:r>
                <a:rPr lang="en-US" sz="2400" i="1" dirty="0">
                  <a:solidFill>
                    <a:srgbClr val="FF0000"/>
                  </a:solidFill>
                  <a:latin typeface="+mn-lt"/>
                </a:rPr>
                <a:t>p</a:t>
              </a:r>
              <a:endParaRPr lang="en-US" sz="24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244D55E2-1743-CE4F-BE39-3870885C52F1}"/>
                </a:ext>
              </a:extLst>
            </p:cNvPr>
            <p:cNvSpPr txBox="1">
              <a:spLocks/>
            </p:cNvSpPr>
            <p:nvPr/>
          </p:nvSpPr>
          <p:spPr>
            <a:xfrm>
              <a:off x="2253409" y="3613094"/>
              <a:ext cx="465514" cy="6028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+mn-lt"/>
                </a:rPr>
                <a:t>-1</a:t>
              </a:r>
            </a:p>
          </p:txBody>
        </p: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5BE1A146-553D-4C41-A1F5-8AE3E9EDF3BA}"/>
                </a:ext>
              </a:extLst>
            </p:cNvPr>
            <p:cNvSpPr txBox="1">
              <a:spLocks/>
            </p:cNvSpPr>
            <p:nvPr/>
          </p:nvSpPr>
          <p:spPr>
            <a:xfrm>
              <a:off x="1871735" y="5092588"/>
              <a:ext cx="465514" cy="6028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+mn-lt"/>
                </a:rPr>
                <a:t>+1</a:t>
              </a: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BEB63BFE-2A34-C04C-B2CD-958BB1EE3E7F}"/>
                </a:ext>
              </a:extLst>
            </p:cNvPr>
            <p:cNvSpPr txBox="1">
              <a:spLocks/>
            </p:cNvSpPr>
            <p:nvPr/>
          </p:nvSpPr>
          <p:spPr>
            <a:xfrm>
              <a:off x="5738379" y="3586121"/>
              <a:ext cx="465514" cy="6028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+mn-lt"/>
                </a:rPr>
                <a:t>+2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020C7A-9F46-5C4C-9CB3-9C78299D601F}"/>
                </a:ext>
              </a:extLst>
            </p:cNvPr>
            <p:cNvSpPr txBox="1"/>
            <p:nvPr/>
          </p:nvSpPr>
          <p:spPr>
            <a:xfrm>
              <a:off x="2537969" y="580667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578CE17E-EC02-4D42-825A-0EA6366EF65F}"/>
              </a:ext>
            </a:extLst>
          </p:cNvPr>
          <p:cNvSpPr txBox="1">
            <a:spLocks/>
          </p:cNvSpPr>
          <p:nvPr/>
        </p:nvSpPr>
        <p:spPr>
          <a:xfrm>
            <a:off x="4478720" y="3783029"/>
            <a:ext cx="1289553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Rate </a:t>
            </a:r>
            <a:r>
              <a:rPr lang="en-US" sz="2400" i="1" dirty="0">
                <a:solidFill>
                  <a:srgbClr val="FF0000"/>
                </a:solidFill>
                <a:latin typeface="+mn-lt"/>
              </a:rPr>
              <a:t>p-1</a:t>
            </a:r>
            <a:endParaRPr lang="en-US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ADD517FC-FBC9-A449-82FA-FC73E477D4A2}"/>
              </a:ext>
            </a:extLst>
          </p:cNvPr>
          <p:cNvSpPr txBox="1">
            <a:spLocks/>
          </p:cNvSpPr>
          <p:nvPr/>
        </p:nvSpPr>
        <p:spPr>
          <a:xfrm>
            <a:off x="4180663" y="5435152"/>
            <a:ext cx="4963337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Two rates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: Growth by 1 and growth by &gt;1</a:t>
            </a:r>
            <a:endParaRPr lang="en-US" sz="2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3297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2686334" y="1100518"/>
            <a:ext cx="3884400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Is it length dependent?</a:t>
            </a:r>
          </a:p>
        </p:txBody>
      </p:sp>
    </p:spTree>
    <p:extLst>
      <p:ext uri="{BB962C8B-B14F-4D97-AF65-F5344CB8AC3E}">
        <p14:creationId xmlns:p14="http://schemas.microsoft.com/office/powerpoint/2010/main" val="1571727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2686334" y="1100518"/>
            <a:ext cx="3884400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Is it length dependent?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782D029-E3EC-1F47-B983-076745E69156}"/>
              </a:ext>
            </a:extLst>
          </p:cNvPr>
          <p:cNvSpPr txBox="1">
            <a:spLocks/>
          </p:cNvSpPr>
          <p:nvPr/>
        </p:nvSpPr>
        <p:spPr>
          <a:xfrm>
            <a:off x="2047285" y="1851728"/>
            <a:ext cx="4976602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Centrally directed mutation (CDM)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33BCE-CE87-F744-AB91-A918D092F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987" y="2381305"/>
            <a:ext cx="4045260" cy="3408545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7CC07CB8-4937-564D-8898-C490B38452DF}"/>
              </a:ext>
            </a:extLst>
          </p:cNvPr>
          <p:cNvSpPr txBox="1">
            <a:spLocks/>
          </p:cNvSpPr>
          <p:nvPr/>
        </p:nvSpPr>
        <p:spPr>
          <a:xfrm>
            <a:off x="5248812" y="3306945"/>
            <a:ext cx="3595783" cy="202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Short alleles more likely to grow </a:t>
            </a:r>
          </a:p>
          <a:p>
            <a:endParaRPr lang="en-US" sz="2400" b="1" dirty="0">
              <a:solidFill>
                <a:srgbClr val="FF0000"/>
              </a:solidFill>
              <a:latin typeface="+mn-lt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Long alleles more likely to shrink</a:t>
            </a:r>
          </a:p>
        </p:txBody>
      </p:sp>
    </p:spTree>
    <p:extLst>
      <p:ext uri="{BB962C8B-B14F-4D97-AF65-F5344CB8AC3E}">
        <p14:creationId xmlns:p14="http://schemas.microsoft.com/office/powerpoint/2010/main" val="139264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3090936" y="1068150"/>
            <a:ext cx="2969999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We don’t know??</a:t>
            </a:r>
          </a:p>
        </p:txBody>
      </p:sp>
    </p:spTree>
    <p:extLst>
      <p:ext uri="{BB962C8B-B14F-4D97-AF65-F5344CB8AC3E}">
        <p14:creationId xmlns:p14="http://schemas.microsoft.com/office/powerpoint/2010/main" val="2556747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3090936" y="1068150"/>
            <a:ext cx="2969999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We don’t know??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782D029-E3EC-1F47-B983-076745E69156}"/>
              </a:ext>
            </a:extLst>
          </p:cNvPr>
          <p:cNvSpPr txBox="1">
            <a:spLocks/>
          </p:cNvSpPr>
          <p:nvPr/>
        </p:nvSpPr>
        <p:spPr>
          <a:xfrm>
            <a:off x="2346691" y="1730348"/>
            <a:ext cx="4976602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Infinite alleles model (IAM)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8D571-0169-F448-A4F1-2D2FE2A99B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34" y="2676442"/>
            <a:ext cx="3269182" cy="306485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E4A054-1AA6-A843-97EE-14FCE39F461A}"/>
              </a:ext>
            </a:extLst>
          </p:cNvPr>
          <p:cNvSpPr txBox="1">
            <a:spLocks/>
          </p:cNvSpPr>
          <p:nvPr/>
        </p:nvSpPr>
        <p:spPr>
          <a:xfrm>
            <a:off x="4369701" y="2686556"/>
            <a:ext cx="4135030" cy="3285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All mutations occur at equal probability </a:t>
            </a:r>
          </a:p>
          <a:p>
            <a:endParaRPr lang="en-US" sz="2400" b="1" dirty="0">
              <a:solidFill>
                <a:srgbClr val="FF0000"/>
              </a:solidFill>
              <a:latin typeface="+mn-lt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Repeat of 14 is assumed equally ‘related’ to repeat of 17 and repeat of 32</a:t>
            </a:r>
          </a:p>
          <a:p>
            <a:endParaRPr lang="en-US" sz="2400" b="1" dirty="0">
              <a:solidFill>
                <a:srgbClr val="FF0000"/>
              </a:solidFill>
              <a:latin typeface="+mn-lt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All that matters is ‘identical’ vs ‘different’</a:t>
            </a:r>
          </a:p>
        </p:txBody>
      </p:sp>
    </p:spTree>
    <p:extLst>
      <p:ext uri="{BB962C8B-B14F-4D97-AF65-F5344CB8AC3E}">
        <p14:creationId xmlns:p14="http://schemas.microsoft.com/office/powerpoint/2010/main" val="1935615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590497" y="1157162"/>
            <a:ext cx="3884400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Why do we care?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925613"/>
            <a:ext cx="7925447" cy="3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It means we cannot accurately construct a </a:t>
            </a:r>
            <a:r>
              <a:rPr lang="en-US" sz="2800" i="1" dirty="0">
                <a:latin typeface="+mn-lt"/>
              </a:rPr>
              <a:t>rate matrix</a:t>
            </a:r>
            <a:r>
              <a:rPr lang="en-US" sz="2800" dirty="0">
                <a:latin typeface="+mn-lt"/>
              </a:rPr>
              <a:t> and infer phylogeny from </a:t>
            </a:r>
            <a:r>
              <a:rPr lang="en-US" sz="2800" dirty="0" err="1">
                <a:latin typeface="+mn-lt"/>
              </a:rPr>
              <a:t>msats</a:t>
            </a:r>
            <a:r>
              <a:rPr lang="en-US" sz="2800" dirty="0">
                <a:latin typeface="+mn-lt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Calculating genetic distance requires rate correction (remember </a:t>
            </a:r>
            <a:r>
              <a:rPr lang="en-US" sz="2800" i="1" dirty="0">
                <a:solidFill>
                  <a:srgbClr val="FF0000"/>
                </a:solidFill>
                <a:latin typeface="+mn-lt"/>
              </a:rPr>
              <a:t>saturation</a:t>
            </a:r>
            <a:r>
              <a:rPr lang="en-US" sz="2800" dirty="0">
                <a:latin typeface="+mn-lt"/>
              </a:rPr>
              <a:t>?)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Different measures of genetic distance assume different models of microsatellite evolution</a:t>
            </a:r>
          </a:p>
        </p:txBody>
      </p:sp>
    </p:spTree>
    <p:extLst>
      <p:ext uri="{BB962C8B-B14F-4D97-AF65-F5344CB8AC3E}">
        <p14:creationId xmlns:p14="http://schemas.microsoft.com/office/powerpoint/2010/main" val="210531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/>
              <a:t>Microsatellites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533850" y="1747588"/>
            <a:ext cx="7925447" cy="3698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Short, repeating DNA sequences spread throughout the genome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‘Short tandem repeats (STR)’ or ‘Simple sequence repeats (SSR)’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Repeats of short motif of 2-6 bases (e.g.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AT</a:t>
            </a:r>
            <a:r>
              <a:rPr lang="en-US" sz="2800" dirty="0">
                <a:latin typeface="+mn-lt"/>
              </a:rPr>
              <a:t>ATATATATATAT or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GCA</a:t>
            </a:r>
            <a:r>
              <a:rPr lang="en-US" sz="2800" dirty="0">
                <a:latin typeface="+mn-lt"/>
              </a:rPr>
              <a:t>GCAGCAGCAGCAGCA)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Mutations add or remove repeats</a:t>
            </a:r>
          </a:p>
        </p:txBody>
      </p:sp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/>
              <a:t>Microsatellites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FB93006-9186-7B48-96B4-99D7F646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127" y="1858923"/>
            <a:ext cx="8534400" cy="2799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228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/>
              <a:t>Microsatellites – High mutation rates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25552-6E0D-C342-B2A4-3414FAF558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08" y="1546930"/>
            <a:ext cx="6942966" cy="4279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29D21B-446D-A94B-8C8C-222948C7D0D8}"/>
              </a:ext>
            </a:extLst>
          </p:cNvPr>
          <p:cNvSpPr/>
          <p:nvPr/>
        </p:nvSpPr>
        <p:spPr>
          <a:xfrm>
            <a:off x="4302766" y="5801417"/>
            <a:ext cx="459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 mutation rate = lots of fine-scale variation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10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90" y="276114"/>
            <a:ext cx="6249580" cy="953876"/>
          </a:xfrm>
        </p:spPr>
        <p:txBody>
          <a:bodyPr>
            <a:normAutofit/>
          </a:bodyPr>
          <a:lstStyle/>
          <a:p>
            <a:r>
              <a:rPr lang="en-US" sz="3600" dirty="0"/>
              <a:t>Utility of ‘fast-evolving’ markers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590494" y="1415815"/>
            <a:ext cx="7925447" cy="3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Fine-scale population structure within 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Examining admixture between populations/ identifying contemporary migrants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Infer recent demographic history (e.g. bottlenecks)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Inbreeding/ relatedness of individuals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92B8AD-46F4-A947-AE23-E4D2A952B91A}"/>
              </a:ext>
            </a:extLst>
          </p:cNvPr>
          <p:cNvSpPr/>
          <p:nvPr/>
        </p:nvSpPr>
        <p:spPr>
          <a:xfrm>
            <a:off x="774638" y="5445368"/>
            <a:ext cx="7972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 types of questions in which slower-evolving markers would yield insufficient signal (e.g. too short timescale for mutations to accumulate)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9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90" y="276114"/>
            <a:ext cx="6249580" cy="953876"/>
          </a:xfrm>
        </p:spPr>
        <p:txBody>
          <a:bodyPr>
            <a:normAutofit/>
          </a:bodyPr>
          <a:lstStyle/>
          <a:p>
            <a:r>
              <a:rPr lang="en-US" sz="3600" dirty="0"/>
              <a:t>How do we sequence them?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590494" y="1415815"/>
            <a:ext cx="7925447" cy="3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PCR-amplify them with dye-labeled primers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Measure fragment size for each amplified fragment (different fragment lengths = different alleles)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Nowadays we do this with automated sequencer… Used to run manually on a gel</a:t>
            </a:r>
          </a:p>
        </p:txBody>
      </p:sp>
    </p:spTree>
    <p:extLst>
      <p:ext uri="{BB962C8B-B14F-4D97-AF65-F5344CB8AC3E}">
        <p14:creationId xmlns:p14="http://schemas.microsoft.com/office/powerpoint/2010/main" val="68855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90" y="276114"/>
            <a:ext cx="6249580" cy="953876"/>
          </a:xfrm>
        </p:spPr>
        <p:txBody>
          <a:bodyPr>
            <a:normAutofit/>
          </a:bodyPr>
          <a:lstStyle/>
          <a:p>
            <a:r>
              <a:rPr lang="en-US" sz="3600" dirty="0"/>
              <a:t>How do we sequence them?</a:t>
            </a:r>
          </a:p>
        </p:txBody>
      </p:sp>
      <p:pic>
        <p:nvPicPr>
          <p:cNvPr id="4" name="Picture 2" descr="https://www.soils.org/images/publications/cs/41/5/1584f3.jpeg">
            <a:extLst>
              <a:ext uri="{FF2B5EF4-FFF2-40B4-BE49-F238E27FC236}">
                <a16:creationId xmlns:a16="http://schemas.microsoft.com/office/drawing/2014/main" id="{5FD0C9F1-F50F-EA48-BD9C-ED3954955C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108" y="1747972"/>
            <a:ext cx="8229600" cy="40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613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90" y="276114"/>
            <a:ext cx="6249580" cy="953876"/>
          </a:xfrm>
        </p:spPr>
        <p:txBody>
          <a:bodyPr>
            <a:normAutofit/>
          </a:bodyPr>
          <a:lstStyle/>
          <a:p>
            <a:r>
              <a:rPr lang="en-US" sz="3600" dirty="0"/>
              <a:t>How do we sequence them?</a:t>
            </a:r>
          </a:p>
        </p:txBody>
      </p:sp>
      <p:pic>
        <p:nvPicPr>
          <p:cNvPr id="6" name="Content Placeholder 3" descr="Peak Scanner">
            <a:extLst>
              <a:ext uri="{FF2B5EF4-FFF2-40B4-BE49-F238E27FC236}">
                <a16:creationId xmlns:a16="http://schemas.microsoft.com/office/drawing/2014/main" id="{1D121A1D-9264-CB48-930D-C29B5BC527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217" y="2553741"/>
            <a:ext cx="8229600" cy="1801930"/>
          </a:xfrm>
          <a:prstGeom prst="rect">
            <a:avLst/>
          </a:prstGeom>
          <a:ln>
            <a:solidFill>
              <a:srgbClr val="1B587C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AE64BD-9694-9243-A703-30C33BA2F3DE}"/>
              </a:ext>
            </a:extLst>
          </p:cNvPr>
          <p:cNvSpPr/>
          <p:nvPr/>
        </p:nvSpPr>
        <p:spPr>
          <a:xfrm>
            <a:off x="531877" y="1488362"/>
            <a:ext cx="3247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Different color for different loci…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7C1CF-B80A-8E43-BD67-F8BBA663FA2F}"/>
              </a:ext>
            </a:extLst>
          </p:cNvPr>
          <p:cNvSpPr/>
          <p:nvPr/>
        </p:nvSpPr>
        <p:spPr>
          <a:xfrm>
            <a:off x="3973190" y="4586262"/>
            <a:ext cx="44007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DNA polymerase doesn’t amplify simple repeats well, so we often get amplified fragments of an incorrect length (=‘stutters’)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80EAE3-3964-2644-95CB-5C6F8C3270D3}"/>
              </a:ext>
            </a:extLst>
          </p:cNvPr>
          <p:cNvSpPr/>
          <p:nvPr/>
        </p:nvSpPr>
        <p:spPr>
          <a:xfrm>
            <a:off x="3128071" y="2239572"/>
            <a:ext cx="2884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X-axis = fragment length (</a:t>
            </a:r>
            <a:r>
              <a:rPr lang="en-US" dirty="0" err="1"/>
              <a:t>bp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AA3204-901E-9243-A16A-1639F6D0E7E5}"/>
              </a:ext>
            </a:extLst>
          </p:cNvPr>
          <p:cNvSpPr/>
          <p:nvPr/>
        </p:nvSpPr>
        <p:spPr>
          <a:xfrm rot="16200000">
            <a:off x="-514693" y="3265912"/>
            <a:ext cx="1663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Y-axis=intensity</a:t>
            </a:r>
          </a:p>
        </p:txBody>
      </p:sp>
    </p:spTree>
    <p:extLst>
      <p:ext uri="{BB962C8B-B14F-4D97-AF65-F5344CB8AC3E}">
        <p14:creationId xmlns:p14="http://schemas.microsoft.com/office/powerpoint/2010/main" val="90503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682" y="308483"/>
            <a:ext cx="6298132" cy="953876"/>
          </a:xfrm>
        </p:spPr>
        <p:txBody>
          <a:bodyPr>
            <a:normAutofit/>
          </a:bodyPr>
          <a:lstStyle/>
          <a:p>
            <a:r>
              <a:rPr lang="en-US" sz="3600" dirty="0"/>
              <a:t>Disadvantages of using </a:t>
            </a:r>
            <a:r>
              <a:rPr lang="en-US" sz="3600" dirty="0" err="1"/>
              <a:t>msats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703783" y="1359462"/>
            <a:ext cx="7925447" cy="244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Mutate too quickly for inferring deeper relationships (=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noisy data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Difficult to model how they evolve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EBE6F-8286-F847-B4D1-8FC849C1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58" y="3815206"/>
            <a:ext cx="2362200" cy="212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271FA6-3396-9345-8E70-5442709FEFA9}"/>
              </a:ext>
            </a:extLst>
          </p:cNvPr>
          <p:cNvSpPr/>
          <p:nvPr/>
        </p:nvSpPr>
        <p:spPr>
          <a:xfrm>
            <a:off x="698303" y="6042619"/>
            <a:ext cx="24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Nucleotide Substitutions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BBEE-125F-4448-AF08-6F0871BB7A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238" y="3698869"/>
            <a:ext cx="3040442" cy="29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57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4803</TotalTime>
  <Words>566</Words>
  <Application>Microsoft Macintosh PowerPoint</Application>
  <PresentationFormat>On-screen Show (4:3)</PresentationFormat>
  <Paragraphs>125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Lab 9: Introduction to Microsatellites and Measuring Genetic Distance</vt:lpstr>
      <vt:lpstr>Microsatellites</vt:lpstr>
      <vt:lpstr>Microsatellites</vt:lpstr>
      <vt:lpstr>Microsatellites – High mutation rates</vt:lpstr>
      <vt:lpstr>Utility of ‘fast-evolving’ markers</vt:lpstr>
      <vt:lpstr>How do we sequence them?</vt:lpstr>
      <vt:lpstr>How do we sequence them?</vt:lpstr>
      <vt:lpstr>How do we sequence them?</vt:lpstr>
      <vt:lpstr>Disadvantages of using msats</vt:lpstr>
      <vt:lpstr>Disadvantages of using msats</vt:lpstr>
      <vt:lpstr>How do msats evolve?</vt:lpstr>
      <vt:lpstr>How do msats evolve?</vt:lpstr>
      <vt:lpstr>How do msats evolve?</vt:lpstr>
      <vt:lpstr>How do msats evolve?</vt:lpstr>
      <vt:lpstr>How do msats evolve?</vt:lpstr>
      <vt:lpstr>How do msats evolve?</vt:lpstr>
      <vt:lpstr>How do msats evolve?</vt:lpstr>
      <vt:lpstr>How do msats evolve?</vt:lpstr>
      <vt:lpstr>How do msats evolve?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389</cp:revision>
  <cp:lastPrinted>2014-01-15T01:50:06Z</cp:lastPrinted>
  <dcterms:created xsi:type="dcterms:W3CDTF">2006-08-16T00:00:00Z</dcterms:created>
  <dcterms:modified xsi:type="dcterms:W3CDTF">2018-03-26T20:27:21Z</dcterms:modified>
</cp:coreProperties>
</file>